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33" d="100"/>
          <a:sy n="33" d="100"/>
        </p:scale>
        <p:origin x="-852" y="-1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0640" y="9554055"/>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460252" y="16868121"/>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a:t>
            </a:r>
            <a:r>
              <a:rPr lang="en-US" sz="2334" dirty="0" err="1">
                <a:latin typeface="Arial" panose="020B0604020202020204" pitchFamily="34" charset="0"/>
                <a:cs typeface="Arial" panose="020B0604020202020204" pitchFamily="34" charset="0"/>
              </a:rPr>
              <a:t>ium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versperum</a:t>
            </a:r>
            <a:r>
              <a:rPr lang="en-US" sz="2334" dirty="0">
                <a:latin typeface="Arial" panose="020B0604020202020204" pitchFamily="34" charset="0"/>
                <a:cs typeface="Arial" panose="020B0604020202020204" pitchFamily="34" charset="0"/>
              </a:rPr>
              <a:t> re </a:t>
            </a:r>
            <a:r>
              <a:rPr lang="en-US" sz="2334" dirty="0" err="1">
                <a:latin typeface="Arial" panose="020B0604020202020204" pitchFamily="34" charset="0"/>
                <a:cs typeface="Arial" panose="020B0604020202020204" pitchFamily="34" charset="0"/>
              </a:rPr>
              <a:t>aut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omnienderi</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sinvele</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stiam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cus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eos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sime</a:t>
            </a:r>
            <a:r>
              <a:rPr lang="en-US" sz="2334" dirty="0">
                <a:latin typeface="Arial" panose="020B0604020202020204" pitchFamily="34" charset="0"/>
                <a:cs typeface="Arial" panose="020B0604020202020204" pitchFamily="34" charset="0"/>
              </a:rPr>
              <a:t> sed que </a:t>
            </a:r>
            <a:r>
              <a:rPr lang="en-US" sz="2334" dirty="0" err="1">
                <a:latin typeface="Arial" panose="020B0604020202020204" pitchFamily="34" charset="0"/>
                <a:cs typeface="Arial" panose="020B0604020202020204" pitchFamily="34" charset="0"/>
              </a:rPr>
              <a:t>occupta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temquia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nobisciur</a:t>
            </a:r>
            <a:r>
              <a:rPr lang="en-US" sz="2334" dirty="0">
                <a:latin typeface="Arial" panose="020B0604020202020204" pitchFamily="34" charset="0"/>
                <a:cs typeface="Arial" panose="020B0604020202020204" pitchFamily="34" charset="0"/>
              </a:rPr>
              <a:t>? Quis </a:t>
            </a:r>
            <a:r>
              <a:rPr lang="en-US" sz="2334" dirty="0" err="1">
                <a:latin typeface="Arial" panose="020B0604020202020204" pitchFamily="34" charset="0"/>
                <a:cs typeface="Arial" panose="020B0604020202020204" pitchFamily="34" charset="0"/>
              </a:rPr>
              <a:t>dolenem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oluptam</a:t>
            </a:r>
            <a:r>
              <a:rPr lang="en-US" sz="2334" dirty="0">
                <a:latin typeface="Arial" panose="020B0604020202020204" pitchFamily="34" charset="0"/>
                <a:cs typeface="Arial" panose="020B0604020202020204" pitchFamily="34" charset="0"/>
              </a:rPr>
              <a:t> ne </a:t>
            </a:r>
            <a:r>
              <a:rPr lang="en-US" sz="2334" dirty="0" err="1">
                <a:latin typeface="Arial" panose="020B0604020202020204" pitchFamily="34" charset="0"/>
                <a:cs typeface="Arial" panose="020B0604020202020204" pitchFamily="34" charset="0"/>
              </a:rPr>
              <a:t>nonessumqui</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doluptatem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exeribus</a:t>
            </a:r>
            <a:r>
              <a:rPr lang="en-US" sz="2334" dirty="0">
                <a:latin typeface="Arial" panose="020B0604020202020204" pitchFamily="34" charset="0"/>
                <a:cs typeface="Arial" panose="020B0604020202020204" pitchFamily="34" charset="0"/>
              </a:rPr>
              <a:t> id </a:t>
            </a:r>
            <a:r>
              <a:rPr lang="en-US" sz="2334" dirty="0" err="1">
                <a:latin typeface="Arial" panose="020B0604020202020204" pitchFamily="34" charset="0"/>
                <a:cs typeface="Arial" panose="020B0604020202020204" pitchFamily="34" charset="0"/>
              </a:rPr>
              <a:t>eveliquam</a:t>
            </a:r>
            <a:r>
              <a:rPr lang="en-US" sz="2334" dirty="0">
                <a:latin typeface="Arial" panose="020B0604020202020204" pitchFamily="34" charset="0"/>
                <a:cs typeface="Arial" panose="020B0604020202020204" pitchFamily="34" charset="0"/>
              </a:rPr>
              <a:t> qui </a:t>
            </a:r>
            <a:r>
              <a:rPr lang="en-US" sz="2334" dirty="0" err="1">
                <a:latin typeface="Arial" panose="020B0604020202020204" pitchFamily="34" charset="0"/>
                <a:cs typeface="Arial" panose="020B0604020202020204" pitchFamily="34" charset="0"/>
              </a:rPr>
              <a:t>nisqui</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atet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eiciunt</a:t>
            </a:r>
            <a:r>
              <a:rPr lang="en-US" sz="2334" dirty="0">
                <a:latin typeface="Arial" panose="020B0604020202020204" pitchFamily="34" charset="0"/>
                <a:cs typeface="Arial" panose="020B0604020202020204" pitchFamily="34" charset="0"/>
              </a:rPr>
              <a:t>. As </a:t>
            </a:r>
            <a:r>
              <a:rPr lang="en-US" sz="2334" dirty="0" err="1">
                <a:latin typeface="Arial" panose="020B0604020202020204" pitchFamily="34" charset="0"/>
                <a:cs typeface="Arial" panose="020B0604020202020204" pitchFamily="34" charset="0"/>
              </a:rPr>
              <a:t>verepe</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sectis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enda</a:t>
            </a:r>
            <a:r>
              <a:rPr lang="en-US" sz="2334" dirty="0">
                <a:latin typeface="Arial" panose="020B0604020202020204" pitchFamily="34" charset="0"/>
                <a:cs typeface="Arial" panose="020B0604020202020204" pitchFamily="34" charset="0"/>
              </a:rPr>
              <a:t> di </a:t>
            </a:r>
            <a:r>
              <a:rPr lang="en-US" sz="2334" dirty="0" err="1">
                <a:latin typeface="Arial" panose="020B0604020202020204" pitchFamily="34" charset="0"/>
                <a:cs typeface="Arial" panose="020B0604020202020204" pitchFamily="34" charset="0"/>
              </a:rPr>
              <a:t>incto</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etusda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delectet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eaque</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simusda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ndanimus</a:t>
            </a:r>
            <a:r>
              <a:rPr lang="en-US" sz="2334" dirty="0">
                <a:latin typeface="Arial" panose="020B0604020202020204" pitchFamily="34" charset="0"/>
                <a:cs typeface="Arial" panose="020B0604020202020204" pitchFamily="34" charset="0"/>
              </a:rPr>
              <a:t>, sin </a:t>
            </a:r>
            <a:r>
              <a:rPr lang="en-US" sz="2334" dirty="0" err="1">
                <a:latin typeface="Arial" panose="020B0604020202020204" pitchFamily="34" charset="0"/>
                <a:cs typeface="Arial" panose="020B0604020202020204" pitchFamily="34" charset="0"/>
              </a:rPr>
              <a:t>cori</a:t>
            </a:r>
            <a:r>
              <a:rPr lang="en-US" sz="2334" dirty="0">
                <a:latin typeface="Arial" panose="020B0604020202020204" pitchFamily="34" charset="0"/>
                <a:cs typeface="Arial" panose="020B0604020202020204" pitchFamily="34" charset="0"/>
              </a:rPr>
              <a:t> rem id </a:t>
            </a:r>
            <a:r>
              <a:rPr lang="en-US" sz="2334" dirty="0" err="1">
                <a:latin typeface="Arial" panose="020B0604020202020204" pitchFamily="34" charset="0"/>
                <a:cs typeface="Arial" panose="020B0604020202020204" pitchFamily="34" charset="0"/>
              </a:rPr>
              <a:t>maximillut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hari</a:t>
            </a:r>
            <a:r>
              <a:rPr lang="en-US" sz="2334" dirty="0">
                <a:latin typeface="Arial" panose="020B0604020202020204" pitchFamily="34" charset="0"/>
                <a:cs typeface="Arial" panose="020B0604020202020204" pitchFamily="34" charset="0"/>
              </a:rPr>
              <a:t> con </a:t>
            </a:r>
            <a:r>
              <a:rPr lang="en-US" sz="2334" dirty="0" err="1">
                <a:latin typeface="Arial" panose="020B0604020202020204" pitchFamily="34" charset="0"/>
                <a:cs typeface="Arial" panose="020B0604020202020204" pitchFamily="34" charset="0"/>
              </a:rPr>
              <a:t>ea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quiam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quam</a:t>
            </a:r>
            <a:r>
              <a:rPr lang="en-US" sz="2334" dirty="0">
                <a:latin typeface="Arial" panose="020B0604020202020204" pitchFamily="34" charset="0"/>
                <a:cs typeface="Arial" panose="020B0604020202020204" pitchFamily="34" charset="0"/>
              </a:rPr>
              <a:t> et </a:t>
            </a:r>
            <a:r>
              <a:rPr lang="en-US" sz="2334" dirty="0" err="1">
                <a:latin typeface="Arial" panose="020B0604020202020204" pitchFamily="34" charset="0"/>
                <a:cs typeface="Arial" panose="020B0604020202020204" pitchFamily="34" charset="0"/>
              </a:rPr>
              <a:t>enduci</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idunt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corecta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alicimp</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oriaeperum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iusaeped</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unt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quis</a:t>
            </a:r>
            <a:r>
              <a:rPr lang="en-US" sz="2334" dirty="0">
                <a:latin typeface="Arial" panose="020B0604020202020204" pitchFamily="34" charset="0"/>
                <a:cs typeface="Arial" panose="020B0604020202020204" pitchFamily="34" charset="0"/>
              </a:rPr>
              <a:t> et </a:t>
            </a:r>
            <a:r>
              <a:rPr lang="en-US" sz="2334" dirty="0" err="1">
                <a:latin typeface="Arial" panose="020B0604020202020204" pitchFamily="34" charset="0"/>
                <a:cs typeface="Arial" panose="020B0604020202020204" pitchFamily="34" charset="0"/>
              </a:rPr>
              <a:t>ut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abor</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ame</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alis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utatur</a:t>
            </a:r>
            <a:r>
              <a:rPr lang="en-US" sz="2334" dirty="0">
                <a:latin typeface="Arial" panose="020B0604020202020204" pitchFamily="34" charset="0"/>
                <a:cs typeface="Arial" panose="020B0604020202020204" pitchFamily="34" charset="0"/>
              </a:rPr>
              <a:t> as senet a </a:t>
            </a:r>
            <a:r>
              <a:rPr lang="en-US" sz="2334" dirty="0" err="1">
                <a:latin typeface="Arial" panose="020B0604020202020204" pitchFamily="34" charset="0"/>
                <a:cs typeface="Arial" panose="020B0604020202020204" pitchFamily="34" charset="0"/>
              </a:rPr>
              <a:t>quibus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dolutatur</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sedit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aliam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apienda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versper</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feriti</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delia</a:t>
            </a:r>
            <a:r>
              <a:rPr lang="en-US" sz="2334" dirty="0">
                <a:latin typeface="Arial" panose="020B0604020202020204" pitchFamily="34" charset="0"/>
                <a:cs typeface="Arial" panose="020B0604020202020204" pitchFamily="34" charset="0"/>
              </a:rPr>
              <a:t> pa </a:t>
            </a:r>
            <a:r>
              <a:rPr lang="en-US" sz="2334" dirty="0" err="1">
                <a:latin typeface="Arial" panose="020B0604020202020204" pitchFamily="34" charset="0"/>
                <a:cs typeface="Arial" panose="020B0604020202020204" pitchFamily="34" charset="0"/>
              </a:rPr>
              <a:t>dolo</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quamus</a:t>
            </a:r>
            <a:r>
              <a:rPr lang="en-US" sz="2334" dirty="0">
                <a:latin typeface="Arial" panose="020B0604020202020204" pitchFamily="34" charset="0"/>
                <a:cs typeface="Arial" panose="020B0604020202020204" pitchFamily="34" charset="0"/>
              </a:rPr>
              <a:t> arum es </a:t>
            </a:r>
            <a:r>
              <a:rPr lang="en-US" sz="2334" dirty="0" err="1">
                <a:latin typeface="Arial" panose="020B0604020202020204" pitchFamily="34" charset="0"/>
                <a:cs typeface="Arial" panose="020B0604020202020204" pitchFamily="34" charset="0"/>
              </a:rPr>
              <a:t>endellu</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pisquia</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aditatur</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audam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earupid</a:t>
            </a:r>
            <a:r>
              <a:rPr lang="en-US" sz="2334" dirty="0">
                <a:latin typeface="Arial" panose="020B0604020202020204" pitchFamily="34" charset="0"/>
                <a:cs typeface="Arial" panose="020B0604020202020204" pitchFamily="34" charset="0"/>
              </a:rPr>
              <a:t> quo </a:t>
            </a:r>
            <a:r>
              <a:rPr lang="en-US" sz="2334" dirty="0" err="1">
                <a:latin typeface="Arial" panose="020B0604020202020204" pitchFamily="34" charset="0"/>
                <a:cs typeface="Arial" panose="020B0604020202020204" pitchFamily="34" charset="0"/>
              </a:rPr>
              <a:t>quunt</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odigniscil</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earum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verios</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nonsequam</a:t>
            </a:r>
            <a:r>
              <a:rPr lang="en-US" sz="2334" dirty="0">
                <a:latin typeface="Arial" panose="020B0604020202020204" pitchFamily="34" charset="0"/>
                <a:cs typeface="Arial" panose="020B0604020202020204" pitchFamily="34" charset="0"/>
              </a:rPr>
              <a:t> </a:t>
            </a:r>
            <a:r>
              <a:rPr lang="en-US" sz="2334" dirty="0" err="1">
                <a:latin typeface="Arial" panose="020B0604020202020204" pitchFamily="34" charset="0"/>
                <a:cs typeface="Arial" panose="020B0604020202020204" pitchFamily="34" charset="0"/>
              </a:rPr>
              <a:t>duciis</a:t>
            </a:r>
            <a:r>
              <a:rPr lang="en-US" sz="2334" dirty="0">
                <a:latin typeface="Arial" panose="020B0604020202020204" pitchFamily="34" charset="0"/>
                <a:cs typeface="Arial" panose="020B0604020202020204" pitchFamily="34" charset="0"/>
              </a:rPr>
              <a:t> et</a:t>
            </a:r>
          </a:p>
          <a:p>
            <a:endParaRPr lang="en-US" sz="2334"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932AE4F-5D8F-39F9-294B-CF8200662A62}"/>
              </a:ext>
            </a:extLst>
          </p:cNvPr>
          <p:cNvSpPr txBox="1"/>
          <p:nvPr/>
        </p:nvSpPr>
        <p:spPr>
          <a:xfrm>
            <a:off x="14053011" y="29984516"/>
            <a:ext cx="10540852"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next section draws heavily on Chetty’s 2014 forecast bias framework. Cohort calibration plots and event-style shocks were simulated using two approaches: naïve OLS and an instrument-strengthened 2SLS model. The simulations demonstrate that OLS is biased by endogeneity, whereas 2SLS corrects for it.</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Clicks, Causality,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Department of Business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319290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FCACA33-A73A-177C-5824-8587B2DCA293}"/>
              </a:ext>
            </a:extLst>
          </p:cNvPr>
          <p:cNvPicPr>
            <a:picLocks noChangeAspect="1"/>
          </p:cNvPicPr>
          <p:nvPr/>
        </p:nvPicPr>
        <p:blipFill>
          <a:blip r:embed="rId4"/>
          <a:srcRect l="5609" t="8671" r="48236" b="7395"/>
          <a:stretch>
            <a:fillRect/>
          </a:stretch>
        </p:blipFill>
        <p:spPr>
          <a:xfrm>
            <a:off x="14058501" y="9659014"/>
            <a:ext cx="2490000" cy="573314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0897FB6-DD76-D378-69FC-5C793A996C78}"/>
              </a:ext>
            </a:extLst>
          </p:cNvPr>
          <p:cNvPicPr>
            <a:picLocks noChangeAspect="1"/>
          </p:cNvPicPr>
          <p:nvPr/>
        </p:nvPicPr>
        <p:blipFill>
          <a:blip r:embed="rId5"/>
          <a:srcRect l="5416" t="10005" r="43627" b="36780"/>
          <a:stretch>
            <a:fillRect/>
          </a:stretch>
        </p:blipFill>
        <p:spPr>
          <a:xfrm>
            <a:off x="18974676" y="13043158"/>
            <a:ext cx="4608287" cy="2870939"/>
          </a:xfrm>
          <a:prstGeom prst="rect">
            <a:avLst/>
          </a:prstGeom>
        </p:spPr>
      </p:pic>
      <p:pic>
        <p:nvPicPr>
          <p:cNvPr id="25" name="Picture 24" descr="A graph with blue and red dots&#10;&#10;AI-generated content may be incorrect.">
            <a:extLst>
              <a:ext uri="{FF2B5EF4-FFF2-40B4-BE49-F238E27FC236}">
                <a16:creationId xmlns:a16="http://schemas.microsoft.com/office/drawing/2014/main" id="{CAD27FA3-CB2B-61B2-A19B-2AE1DFF57715}"/>
              </a:ext>
            </a:extLst>
          </p:cNvPr>
          <p:cNvPicPr>
            <a:picLocks noChangeAspect="1"/>
          </p:cNvPicPr>
          <p:nvPr/>
        </p:nvPicPr>
        <p:blipFill>
          <a:blip r:embed="rId6"/>
          <a:stretch>
            <a:fillRect/>
          </a:stretch>
        </p:blipFill>
        <p:spPr>
          <a:xfrm>
            <a:off x="14053011" y="16137935"/>
            <a:ext cx="4793494" cy="3579952"/>
          </a:xfrm>
          <a:prstGeom prst="rect">
            <a:avLst/>
          </a:prstGeom>
        </p:spPr>
      </p:pic>
      <p:pic>
        <p:nvPicPr>
          <p:cNvPr id="27" name="Picture 26" descr="A graph with blue and red dots&#10;&#10;AI-generated content may be incorrect.">
            <a:extLst>
              <a:ext uri="{FF2B5EF4-FFF2-40B4-BE49-F238E27FC236}">
                <a16:creationId xmlns:a16="http://schemas.microsoft.com/office/drawing/2014/main" id="{BB054A45-351B-2AE1-D206-B18F682F6CD5}"/>
              </a:ext>
            </a:extLst>
          </p:cNvPr>
          <p:cNvPicPr>
            <a:picLocks noChangeAspect="1"/>
          </p:cNvPicPr>
          <p:nvPr/>
        </p:nvPicPr>
        <p:blipFill>
          <a:blip r:embed="rId7"/>
          <a:stretch>
            <a:fillRect/>
          </a:stretch>
        </p:blipFill>
        <p:spPr>
          <a:xfrm>
            <a:off x="19558296" y="16138500"/>
            <a:ext cx="4793495" cy="3579952"/>
          </a:xfrm>
          <a:prstGeom prst="rect">
            <a:avLst/>
          </a:prstGeom>
        </p:spPr>
      </p:pic>
      <p:pic>
        <p:nvPicPr>
          <p:cNvPr id="29" name="Picture 28" descr="A diagram of a diagram&#10;&#10;AI-generated content may be incorrect.">
            <a:extLst>
              <a:ext uri="{FF2B5EF4-FFF2-40B4-BE49-F238E27FC236}">
                <a16:creationId xmlns:a16="http://schemas.microsoft.com/office/drawing/2014/main" id="{43B693F0-7521-71E8-D9BE-9F169955589A}"/>
              </a:ext>
            </a:extLst>
          </p:cNvPr>
          <p:cNvPicPr>
            <a:picLocks noChangeAspect="1"/>
          </p:cNvPicPr>
          <p:nvPr/>
        </p:nvPicPr>
        <p:blipFill>
          <a:blip r:embed="rId8"/>
          <a:stretch>
            <a:fillRect/>
          </a:stretch>
        </p:blipFill>
        <p:spPr>
          <a:xfrm>
            <a:off x="16594765" y="9709879"/>
            <a:ext cx="7757026" cy="3294921"/>
          </a:xfrm>
          <a:prstGeom prst="rect">
            <a:avLst/>
          </a:prstGeom>
        </p:spPr>
      </p:pic>
      <p:sp>
        <p:nvSpPr>
          <p:cNvPr id="30" name="TextBox 29">
            <a:extLst>
              <a:ext uri="{FF2B5EF4-FFF2-40B4-BE49-F238E27FC236}">
                <a16:creationId xmlns:a16="http://schemas.microsoft.com/office/drawing/2014/main" id="{91438FAD-AAEA-ECAA-F0CD-FEC59AD50C10}"/>
              </a:ext>
            </a:extLst>
          </p:cNvPr>
          <p:cNvSpPr txBox="1"/>
          <p:nvPr/>
        </p:nvSpPr>
        <p:spPr>
          <a:xfrm>
            <a:off x="14053011" y="19819838"/>
            <a:ext cx="1054085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figures above outline the first stage of this study. Feature engineering was applied to the original dataset to construct new predictors that would feed into the ensemble model, with the goal of creating a strong instrument for bias correction.</a:t>
            </a:r>
          </a:p>
          <a:p>
            <a:r>
              <a:rPr lang="en-US" sz="2334" dirty="0">
                <a:latin typeface="Arial" panose="020B0604020202020204" pitchFamily="34" charset="0"/>
                <a:cs typeface="Arial" panose="020B0604020202020204" pitchFamily="34" charset="0"/>
              </a:rPr>
              <a:t> However, the real dataset’s “Clicks” predictor had excessive noise, preventing other variables from explaining its variation. Since Chetty’s forecast bias techniques require a strong instrument, the study would have ended here. To overcome this limitation, synthetic data was generated with endogeneity baked into the “Clicks” variable.</a:t>
            </a:r>
          </a:p>
        </p:txBody>
      </p:sp>
      <p:pic>
        <p:nvPicPr>
          <p:cNvPr id="32" name="Picture 31" descr="A graph with blue and orange squares&#10;&#10;AI-generated content may be incorrect.">
            <a:extLst>
              <a:ext uri="{FF2B5EF4-FFF2-40B4-BE49-F238E27FC236}">
                <a16:creationId xmlns:a16="http://schemas.microsoft.com/office/drawing/2014/main" id="{E00F9F7D-8EE6-A40A-5362-D81BEF4EAB69}"/>
              </a:ext>
            </a:extLst>
          </p:cNvPr>
          <p:cNvPicPr>
            <a:picLocks noChangeAspect="1"/>
          </p:cNvPicPr>
          <p:nvPr/>
        </p:nvPicPr>
        <p:blipFill>
          <a:blip r:embed="rId9"/>
          <a:stretch>
            <a:fillRect/>
          </a:stretch>
        </p:blipFill>
        <p:spPr>
          <a:xfrm>
            <a:off x="19615046" y="25769928"/>
            <a:ext cx="4793495" cy="4119304"/>
          </a:xfrm>
          <a:prstGeom prst="rect">
            <a:avLst/>
          </a:prstGeom>
        </p:spPr>
      </p:pic>
      <p:pic>
        <p:nvPicPr>
          <p:cNvPr id="34" name="Picture 33" descr="A graph with a line and dots&#10;&#10;AI-generated content may be incorrect.">
            <a:extLst>
              <a:ext uri="{FF2B5EF4-FFF2-40B4-BE49-F238E27FC236}">
                <a16:creationId xmlns:a16="http://schemas.microsoft.com/office/drawing/2014/main" id="{5754465E-7162-5E57-782A-C006D01E0D32}"/>
              </a:ext>
            </a:extLst>
          </p:cNvPr>
          <p:cNvPicPr>
            <a:picLocks noChangeAspect="1"/>
          </p:cNvPicPr>
          <p:nvPr/>
        </p:nvPicPr>
        <p:blipFill>
          <a:blip r:embed="rId10"/>
          <a:stretch>
            <a:fillRect/>
          </a:stretch>
        </p:blipFill>
        <p:spPr>
          <a:xfrm>
            <a:off x="14109762" y="25788208"/>
            <a:ext cx="5215891" cy="4113836"/>
          </a:xfrm>
          <a:prstGeom prst="rect">
            <a:avLst/>
          </a:prstGeom>
        </p:spPr>
      </p:pic>
      <p:pic>
        <p:nvPicPr>
          <p:cNvPr id="42" name="Picture 41" descr="A screenshot of a computer&#10;&#10;AI-generated content may be incorrect.">
            <a:extLst>
              <a:ext uri="{FF2B5EF4-FFF2-40B4-BE49-F238E27FC236}">
                <a16:creationId xmlns:a16="http://schemas.microsoft.com/office/drawing/2014/main" id="{537AC8AC-59DA-EC19-42CA-E5904754781B}"/>
              </a:ext>
            </a:extLst>
          </p:cNvPr>
          <p:cNvPicPr>
            <a:picLocks noChangeAspect="1"/>
          </p:cNvPicPr>
          <p:nvPr/>
        </p:nvPicPr>
        <p:blipFill>
          <a:blip r:embed="rId11"/>
          <a:srcRect l="6013" t="8829" r="48767" b="68263"/>
          <a:stretch>
            <a:fillRect/>
          </a:stretch>
        </p:blipFill>
        <p:spPr>
          <a:xfrm>
            <a:off x="20322456" y="23435419"/>
            <a:ext cx="2951742" cy="1999744"/>
          </a:xfrm>
          <a:prstGeom prst="rect">
            <a:avLst/>
          </a:prstGeom>
        </p:spPr>
      </p:pic>
      <p:pic>
        <p:nvPicPr>
          <p:cNvPr id="55" name="Picture 54" descr="A screenshot of a computer&#10;&#10;AI-generated content may be incorrect.">
            <a:extLst>
              <a:ext uri="{FF2B5EF4-FFF2-40B4-BE49-F238E27FC236}">
                <a16:creationId xmlns:a16="http://schemas.microsoft.com/office/drawing/2014/main" id="{E1207137-CE9F-8DB1-4A2C-873F609BBA35}"/>
              </a:ext>
            </a:extLst>
          </p:cNvPr>
          <p:cNvPicPr>
            <a:picLocks noChangeAspect="1"/>
          </p:cNvPicPr>
          <p:nvPr/>
        </p:nvPicPr>
        <p:blipFill>
          <a:blip r:embed="rId12"/>
          <a:srcRect l="6003" t="8828" r="48557" b="62323"/>
          <a:stretch>
            <a:fillRect/>
          </a:stretch>
        </p:blipFill>
        <p:spPr>
          <a:xfrm>
            <a:off x="15483144" y="23249158"/>
            <a:ext cx="2712703" cy="2303148"/>
          </a:xfrm>
          <a:prstGeom prst="rect">
            <a:avLst/>
          </a:prstGeom>
        </p:spPr>
      </p:pic>
      <p:pic>
        <p:nvPicPr>
          <p:cNvPr id="9" name="Picture 8">
            <a:extLst>
              <a:ext uri="{FF2B5EF4-FFF2-40B4-BE49-F238E27FC236}">
                <a16:creationId xmlns:a16="http://schemas.microsoft.com/office/drawing/2014/main" id="{25C37487-CA1B-26AA-D10D-90BE235FFE61}"/>
              </a:ext>
            </a:extLst>
          </p:cNvPr>
          <p:cNvPicPr>
            <a:picLocks noChangeAspect="1"/>
          </p:cNvPicPr>
          <p:nvPr/>
        </p:nvPicPr>
        <p:blipFill>
          <a:blip r:embed="rId13"/>
          <a:srcRect b="44685"/>
          <a:stretch/>
        </p:blipFill>
        <p:spPr>
          <a:xfrm>
            <a:off x="26460251" y="10177870"/>
            <a:ext cx="10549916" cy="5404729"/>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5793</TotalTime>
  <Words>24766</Words>
  <Application>Microsoft Office PowerPoint</Application>
  <PresentationFormat>Custom</PresentationFormat>
  <Paragraphs>1088</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Tai Ahn, Ian (US N-309th SMXG)</cp:lastModifiedBy>
  <cp:revision>133</cp:revision>
  <cp:lastPrinted>2018-10-04T13:58:04Z</cp:lastPrinted>
  <dcterms:created xsi:type="dcterms:W3CDTF">2018-05-04T16:01:53Z</dcterms:created>
  <dcterms:modified xsi:type="dcterms:W3CDTF">2025-11-17T18:29:06Z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2025-11-17T17:33:26Z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dacf53c7-13a7-492a-914e-17038c4f8d83</vt:lpwstr>
  </property>
  <property fmtid="{D5CDD505-2E9C-101B-9397-08002B2CF9AE}" pid="8" name="MSIP_Label_502bc7c3-f152-4da1-98bd-f7a1bebdf752_ContentBits">
    <vt:lpwstr>0</vt:lpwstr>
  </property>
  <property fmtid="{D5CDD505-2E9C-101B-9397-08002B2CF9AE}" pid="9" name="MSIP_Label_502bc7c3-f152-4da1-98bd-f7a1bebdf752_Tag">
    <vt:lpwstr>10, 0, 1, 1</vt:lpwstr>
  </property>
</Properties>
</file>